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0" r:id="rId4"/>
  </p:sldMasterIdLst>
  <p:notesMasterIdLst>
    <p:notesMasterId r:id="rId45"/>
  </p:notesMasterIdLst>
  <p:sldIdLst>
    <p:sldId id="268" r:id="rId5"/>
    <p:sldId id="274" r:id="rId6"/>
    <p:sldId id="276" r:id="rId7"/>
    <p:sldId id="273" r:id="rId8"/>
    <p:sldId id="277" r:id="rId9"/>
    <p:sldId id="287" r:id="rId10"/>
    <p:sldId id="270" r:id="rId11"/>
    <p:sldId id="288" r:id="rId12"/>
    <p:sldId id="289" r:id="rId13"/>
    <p:sldId id="290" r:id="rId14"/>
    <p:sldId id="291" r:id="rId15"/>
    <p:sldId id="292" r:id="rId16"/>
    <p:sldId id="293" r:id="rId17"/>
    <p:sldId id="308" r:id="rId18"/>
    <p:sldId id="294" r:id="rId19"/>
    <p:sldId id="309" r:id="rId20"/>
    <p:sldId id="310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261" r:id="rId32"/>
    <p:sldId id="271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305" r:id="rId41"/>
    <p:sldId id="306" r:id="rId42"/>
    <p:sldId id="307" r:id="rId43"/>
    <p:sldId id="285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08" autoAdjust="0"/>
  </p:normalViewPr>
  <p:slideViewPr>
    <p:cSldViewPr>
      <p:cViewPr varScale="1">
        <p:scale>
          <a:sx n="104" d="100"/>
          <a:sy n="104" d="100"/>
        </p:scale>
        <p:origin x="-11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E2D76-280D-4EE6-88B7-4B7DD21C3485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1842C-D22D-4064-9381-3C132D1842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235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4000"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4000"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4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4000">
    <p:newsfla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4000">
    <p:newsfla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4000">
    <p:newsfla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4000">
    <p:newsfla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4000">
    <p:newsfla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4000">
    <p:newsfla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4000">
    <p:newsfla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4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4000">
    <p:newsfla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4000">
    <p:newsfla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4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14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4000">
    <p:newsflash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14000">
    <p:newsflash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 advTm="14000">
    <p:newsflash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 advTm="14000">
    <p:newsflash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638" b="156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857364"/>
            <a:ext cx="8715436" cy="2428892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Спорт в нашем колледже</a:t>
            </a:r>
            <a:endParaRPr lang="ru-RU" sz="4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Admin\Рабочий стол\лесенков\Лесенков\DSC0016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Admin\Рабочий стол\лесенков\Лесенков\IMG_200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5101" b="51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Admin\Рабочий стол\лесенков\Лесенков\DSC0043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051" name="Picture 3" descr="F:\Лесенков\DSC004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" y="0"/>
            <a:ext cx="9108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Лесенков\DSC0053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2" b="12272"/>
          <a:stretch>
            <a:fillRect/>
          </a:stretch>
        </p:blipFill>
        <p:spPr bwMode="auto">
          <a:xfrm>
            <a:off x="251520" y="44624"/>
            <a:ext cx="6884416" cy="390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Лесенков\DSC005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693184"/>
      </p:ext>
    </p:extLst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Admin\Рабочий стол\лесенков\Лесенков\DSC0005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F:\Лесенков\2015-05-22 11.57.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13085"/>
      </p:ext>
    </p:extLst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F:\Лесенков\2015-05-22 12.12.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75579"/>
      </p:ext>
    </p:extLst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Admin\Рабочий стол\лесенков\Лесенков\DSC0006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Admin\Рабочий стол\лесенков\Лесенков\DSC0005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Рисунок 4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677955911"/>
              </p:ext>
            </p:extLst>
          </p:nvPr>
        </p:nvGraphicFramePr>
        <p:xfrm>
          <a:off x="228600" y="190500"/>
          <a:ext cx="8686800" cy="5291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7252"/>
                <a:gridCol w="4286280"/>
                <a:gridCol w="1785950"/>
                <a:gridCol w="1557318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Спортивная секция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В колледже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(количество человек)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В городе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(количество человек)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Баскетбол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Бокс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Волейбол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Легкая атлетика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Мотокросс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Полиатлон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Тяжелая атлетика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Футбол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9.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Хоккей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10.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Шахматы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11.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Шорт-трек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Всего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786454"/>
            <a:ext cx="8272490" cy="10715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Студенты, занимающиеся в спортивных секциях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3075" name="Picture 3" descr="F:\Лесенков\DSC0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4098" name="Picture 2" descr="F:\Лесенков\DSC0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5123" name="Picture 3" descr="F:\Лесенков\DSC00016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Documents and Settings\Admin\Рабочий стол\лесенков\Лесенков\DSC0132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Documents and Settings\Admin\Рабочий стол\лесенков\Лесенков\порпро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Documents and Settings\Admin\Рабочий стол\лесенков\Лесенков\DSC0001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Documents and Settings\Admin\Рабочий стол\лесенков\Лесенков\SAM_017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Documents and Settings\Admin\Рабочий стол\лесенков\Лесенков\DSC0008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000636"/>
            <a:ext cx="7315200" cy="11430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Первое место в лыжной эстафете на приз газеты «Омская правда».</a:t>
            </a:r>
            <a:endParaRPr lang="ru-RU" dirty="0"/>
          </a:p>
        </p:txBody>
      </p:sp>
      <p:pic>
        <p:nvPicPr>
          <p:cNvPr id="5122" name="Picture 2" descr="C:\Documents and Settings\Admin\Рабочий стол\фото 2jpg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6053" b="16053"/>
          <a:stretch>
            <a:fillRect/>
          </a:stretch>
        </p:blipFill>
        <p:spPr bwMode="auto">
          <a:xfrm>
            <a:off x="68308" y="66675"/>
            <a:ext cx="9001873" cy="500539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43578"/>
            <a:ext cx="8458200" cy="7143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Лыжные эстафеты на приз газеты «Омская правда»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Admin\Рабочий стол\67-лыжная эстафета  13.12.14....омск\PC1302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643998" cy="52864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071538" y="6215082"/>
            <a:ext cx="7162800" cy="43391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Таблица Спартакиады колледжа 2014-2015 года</a:t>
            </a:r>
            <a:endParaRPr lang="ru-RU" sz="24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644736"/>
              </p:ext>
            </p:extLst>
          </p:nvPr>
        </p:nvGraphicFramePr>
        <p:xfrm>
          <a:off x="571472" y="142750"/>
          <a:ext cx="7929618" cy="6072333"/>
        </p:xfrm>
        <a:graphic>
          <a:graphicData uri="http://schemas.openxmlformats.org/drawingml/2006/table">
            <a:tbl>
              <a:tblPr/>
              <a:tblGrid>
                <a:gridCol w="588500"/>
                <a:gridCol w="707383"/>
                <a:gridCol w="629113"/>
                <a:gridCol w="373628"/>
                <a:gridCol w="694091"/>
                <a:gridCol w="414239"/>
                <a:gridCol w="474050"/>
                <a:gridCol w="502109"/>
                <a:gridCol w="588500"/>
                <a:gridCol w="503584"/>
                <a:gridCol w="536812"/>
                <a:gridCol w="588500"/>
                <a:gridCol w="469618"/>
                <a:gridCol w="469618"/>
                <a:gridCol w="389873"/>
              </a:tblGrid>
              <a:tr h="816534"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группа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/>
                          <a:ea typeface="Calibri"/>
                          <a:cs typeface="Times New Roman"/>
                        </a:rPr>
                        <a:t>Легкаатлетический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 кросс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Шашки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Шахматы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/>
                          <a:ea typeface="Calibri"/>
                          <a:cs typeface="Times New Roman"/>
                        </a:rPr>
                        <a:t>Гиривой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 спорт/ </a:t>
                      </a:r>
                      <a:r>
                        <a:rPr lang="ru-RU" sz="1200" b="1" dirty="0" err="1">
                          <a:latin typeface="Times New Roman"/>
                          <a:ea typeface="Calibri"/>
                          <a:cs typeface="Times New Roman"/>
                        </a:rPr>
                        <a:t>дартс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Баскетбол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Лыжный спорт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Волейбол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Настольный теннис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Армрестлинг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Мини-футбол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Многоборье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Легкая атлетика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Очки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Место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11э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248</a:t>
                      </a:r>
                      <a:endParaRPr lang="ru-RU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11м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284</a:t>
                      </a:r>
                      <a:endParaRPr lang="ru-RU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11б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334</a:t>
                      </a:r>
                      <a:endParaRPr lang="ru-RU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10пк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11с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14до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21э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245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21м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181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21б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243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20пк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21с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22тм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24до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158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31э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287</a:t>
                      </a:r>
                      <a:endParaRPr lang="ru-RU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31м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164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31б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134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310б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30пк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32тм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34до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44н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41э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298</a:t>
                      </a:r>
                      <a:endParaRPr lang="ru-RU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41м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38" marR="42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Районная спартакиада среди ветеранов организаций и предприятий</a:t>
            </a:r>
            <a:endParaRPr lang="ru-RU" dirty="0"/>
          </a:p>
        </p:txBody>
      </p:sp>
      <p:pic>
        <p:nvPicPr>
          <p:cNvPr id="2050" name="Picture 2" descr="\\192.168.1.10\d\фото воспитательной работы\2014 год фото воспитательной работы 2014\май 2014\соревнования ветеранов\IMG_0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4214842" cy="3714776"/>
          </a:xfrm>
          <a:prstGeom prst="rect">
            <a:avLst/>
          </a:prstGeom>
          <a:noFill/>
        </p:spPr>
      </p:pic>
      <p:pic>
        <p:nvPicPr>
          <p:cNvPr id="2051" name="Picture 3" descr="\\192.168.1.10\d\фото воспитательной работы\2014 год фото воспитательной работы 2014\май 2014\соревнования ветеранов\IMG_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786058"/>
            <a:ext cx="4357718" cy="36433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1.10\d\фото воспитательной работы\2014 год фото воспитательной работы 2014\май 2014\соревнования ветеранов\IMG_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4643470" cy="3214686"/>
          </a:xfrm>
          <a:prstGeom prst="rect">
            <a:avLst/>
          </a:prstGeom>
          <a:noFill/>
        </p:spPr>
      </p:pic>
      <p:pic>
        <p:nvPicPr>
          <p:cNvPr id="3075" name="Picture 3" descr="\\192.168.1.10\d\фото воспитательной работы\2014 год фото воспитательной работы 2014\май 2014\соревнования ветеранов\IMG_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214686"/>
            <a:ext cx="4857784" cy="34290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1.10\d\фото воспитательной работы\2014 год фото воспитательной работы 2014\май 2014\соревнования ветеранов\IMG_0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4786346" cy="3286124"/>
          </a:xfrm>
          <a:prstGeom prst="rect">
            <a:avLst/>
          </a:prstGeom>
          <a:noFill/>
        </p:spPr>
      </p:pic>
      <p:pic>
        <p:nvPicPr>
          <p:cNvPr id="4099" name="Picture 3" descr="\\192.168.1.10\d\фото воспитательной работы\2014 год фото воспитательной работы 2014\май 2014\соревнования ветеранов\IMG_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357562"/>
            <a:ext cx="4938587" cy="35004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1.10\d\фото воспитательной работы\2014 год фото воспитательной работы 2014\май 2014\соревнования ветеранов\IMG_0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6314" cy="3500462"/>
          </a:xfrm>
          <a:prstGeom prst="rect">
            <a:avLst/>
          </a:prstGeom>
          <a:noFill/>
        </p:spPr>
      </p:pic>
      <p:pic>
        <p:nvPicPr>
          <p:cNvPr id="5123" name="Picture 3" descr="\\192.168.1.10\d\фото воспитательной работы\2014 год фото воспитательной работы 2014\май 2014\соревнования ветеранов\IMG_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500438"/>
            <a:ext cx="4737960" cy="335756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.10\d\фото воспитательной работы\2014 год фото воспитательной работы 2014\май 2014\соревнования ветеранов\IMG_0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0"/>
            <a:ext cx="5572132" cy="3714752"/>
          </a:xfrm>
          <a:prstGeom prst="rect">
            <a:avLst/>
          </a:prstGeom>
          <a:noFill/>
        </p:spPr>
      </p:pic>
      <p:pic>
        <p:nvPicPr>
          <p:cNvPr id="6147" name="Picture 3" descr="\\192.168.1.10\d\фото воспитательной работы\2014 год фото воспитательной работы 2014\май 2014\соревнования ветеранов\IMG_0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4752"/>
            <a:ext cx="5143472" cy="31432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07.11.2014 Волейбол\DSC0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5214942" cy="2786082"/>
          </a:xfrm>
          <a:prstGeom prst="rect">
            <a:avLst/>
          </a:prstGeom>
          <a:noFill/>
        </p:spPr>
      </p:pic>
      <p:pic>
        <p:nvPicPr>
          <p:cNvPr id="1027" name="Picture 3" descr="C:\Users\1\Desktop\07.11.2014 Волейбол\DSC0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274" y="3857628"/>
            <a:ext cx="5500726" cy="3000372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8973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Районная спартакиада среди  работников  организаций и предприятий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07.11.2014 Волейбол\DSC00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00760" cy="3429000"/>
          </a:xfrm>
          <a:prstGeom prst="rect">
            <a:avLst/>
          </a:prstGeom>
          <a:noFill/>
        </p:spPr>
      </p:pic>
      <p:pic>
        <p:nvPicPr>
          <p:cNvPr id="2051" name="Picture 3" descr="C:\Users\1\Desktop\07.11.2014 Волейбол\DSC00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429000"/>
            <a:ext cx="6357950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Documents and Settings\Admin\Рабочий стол\лесенков\Лесенков\DSC0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Documents and Settings\Admin\Рабочий стол\лесенков\Лесенков\DSC00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Documents and Settings\Admin\Рабочий стол\лесенков\Лесенков\DSC00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Соревнования по баскетболу в зачет спартакиады колледжа.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фото\баскетбол в зачёт Спартакиады техникума 29.01.2014\DSC0757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Перспективы и предложения по развитию физической культуры и спортивно-массовой работы в колледже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775887"/>
          <a:ext cx="8501121" cy="6531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383"/>
                <a:gridCol w="2802537"/>
                <a:gridCol w="531320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направления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мероприятия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69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Сохранение контингента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обучающихся, посещающих спортивные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секции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 1. Поддержка студентов,  представляющих колледж на соревнованиях в виде: </a:t>
                      </a:r>
                      <a:endParaRPr lang="ru-RU" sz="13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- морального поощрения (вручение грамот на линейках, заметки в газету, репортаж по телевидению, статьи и фото на сайте)</a:t>
                      </a:r>
                      <a:endParaRPr lang="ru-RU" sz="13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 - материального поощрения</a:t>
                      </a:r>
                      <a:endParaRPr lang="ru-RU" sz="13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поощрение призёров в областных и районных спортивных соревнованиях)</a:t>
                      </a:r>
                      <a:endParaRPr lang="ru-RU" sz="13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2. Активное привлечение студентов к подготовке и участию в спортивных мероприятий</a:t>
                      </a:r>
                      <a:endParaRPr lang="ru-RU" sz="13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81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Укрепление материально-технической базы для занятий физкультурой и спортом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1. Приобретение 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спортивного </a:t>
                      </a: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инвентаря</a:t>
                      </a: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2. Благоустройство 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спортивной площадки, спорт залов</a:t>
                      </a: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97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Повышение квалификации и педагогического мастерства преподавателей физкультуры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1.Своевременное прохождение преподавателями курсов повышения квалификации и переподготовки</a:t>
                      </a:r>
                      <a:endParaRPr lang="ru-RU" sz="13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2. Совершенствование работы по самообразованию</a:t>
                      </a: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309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 базовых видов спорта в колледже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1. Открытие дополнительных секций по футболу, гиревому спорту, теннису</a:t>
                      </a:r>
                      <a:endParaRPr lang="ru-RU" sz="13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2. Открытие тренажёрного зала</a:t>
                      </a: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4039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Участие в районных, областных  спортивных соревнованиях по различным видам спорта</a:t>
                      </a:r>
                      <a:endParaRPr lang="ru-RU" sz="14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1.Проведение </a:t>
                      </a:r>
                      <a:r>
                        <a:rPr lang="ru-RU" sz="13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Спартакиады среди учебных групп</a:t>
                      </a:r>
                      <a:endParaRPr lang="ru-RU" sz="13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2. Подготовка команд к участию в районных, областных соревнованиях</a:t>
                      </a:r>
                      <a:endParaRPr lang="ru-RU" sz="13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3. Участие в областной сельской Спартакиаде среди студентов профессиональных образовательных организаций  (июнь 2014 г. Калачинск - 6 общекомандное место)</a:t>
                      </a:r>
                      <a:endParaRPr lang="ru-RU" sz="13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82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612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Соревнования по баскетболу</a:t>
            </a:r>
            <a:endParaRPr lang="ru-RU" dirty="0"/>
          </a:p>
        </p:txBody>
      </p:sp>
      <p:pic>
        <p:nvPicPr>
          <p:cNvPr id="1026" name="Picture 2" descr="\\192.168.1.10\d\фото воспитательной работы\2014 год фото воспитательной работы 2014\январь 2014\баскетбол в зачёт Спартакиады техникума 29.01.2014\DSC075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Рабочий стол\лесенков\Лесенков\DSC0001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28662" y="5355102"/>
            <a:ext cx="7465530" cy="9144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Легкоатлетический кросс в зачет спартакиады студентов профессиональных учреждений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C:\Documents and Settings\Admin\Рабочий стол\омск 08.10.14\PA0801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750099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dmin\Рабочий стол\лесенков\Лесенков\DSC0002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Admin\Рабочий стол\лесенков\Лесенков\DSC0008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272" b="12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4000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ре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1188</TotalTime>
  <Words>715</Words>
  <Application>Microsoft Office PowerPoint</Application>
  <PresentationFormat>Экран (4:3)</PresentationFormat>
  <Paragraphs>452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Трек</vt:lpstr>
      <vt:lpstr>Яркая</vt:lpstr>
      <vt:lpstr>Справедливость</vt:lpstr>
      <vt:lpstr>1_Открытая</vt:lpstr>
      <vt:lpstr>Спорт в нашем колледже</vt:lpstr>
      <vt:lpstr>Студенты, занимающиеся в спортивных секциях </vt:lpstr>
      <vt:lpstr>Презентация PowerPoint</vt:lpstr>
      <vt:lpstr>Презентация PowerPoint</vt:lpstr>
      <vt:lpstr>Соревнования по баскетболу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Первое место в лыжной эстафете на приз газеты «Омская правда».</vt:lpstr>
      <vt:lpstr>Лыжные эстафеты на приз газеты «Омская правда»</vt:lpstr>
      <vt:lpstr>Районная спартакиада среди ветеранов организаций и предприятий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Районная спартакиада среди  работников  организаций и предприятий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и предложения по развитию физической культуры и спортивно-массовой работы в колледже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140</cp:revision>
  <dcterms:modified xsi:type="dcterms:W3CDTF">2015-10-21T09:23:59Z</dcterms:modified>
</cp:coreProperties>
</file>